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hIKhLSThPEscKcybj2Zbde1d22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Real-time: Delivers </a:t>
            </a:r>
            <a:r>
              <a:rPr lang="en-US"/>
              <a:t>output</a:t>
            </a:r>
            <a:r>
              <a:rPr lang="en-US"/>
              <a:t> promptly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Network: Wired/wireless networks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Mobile: Portable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0585702de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30585702d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Traffic </a:t>
            </a:r>
            <a:r>
              <a:rPr lang="en-US"/>
              <a:t>light</a:t>
            </a:r>
            <a:r>
              <a:rPr lang="en-US"/>
              <a:t> lab: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HAL_GPIO_TogglePin(GPIOx, GPIO_Pin</a:t>
            </a:r>
            <a:r>
              <a:rPr lang="en-US" sz="1000" u="sng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337d6bec3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g3337d6be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066edf710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3066edf71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37d6bec34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337d6be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0585702de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30585702d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066edf710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3066edf71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2f796882da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g32f796882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Will complete this by sunday - Robert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066edf710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33066edf71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Will complete this by sunday - Robert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066edf71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066edf71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f9c0030d6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2f9c0030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Will complete this by sunday - Robert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Add that they have input and output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0066A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218650" y="1132975"/>
            <a:ext cx="8728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  <a:defRPr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 1">
  <p:cSld name="TITLE_AND_BODY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0066A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" type="body"/>
          </p:nvPr>
        </p:nvSpPr>
        <p:spPr>
          <a:xfrm>
            <a:off x="218650" y="1132975"/>
            <a:ext cx="425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  <a:defRPr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2" type="body"/>
          </p:nvPr>
        </p:nvSpPr>
        <p:spPr>
          <a:xfrm>
            <a:off x="4471750" y="1132975"/>
            <a:ext cx="425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  <a:defRPr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image" Target="../media/image5.gif"/><Relationship Id="rId3" Type="http://schemas.openxmlformats.org/officeDocument/2006/relationships/image" Target="../media/image2.gi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456350"/>
            <a:ext cx="9143550" cy="6914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6"/>
          <p:cNvSpPr/>
          <p:nvPr/>
        </p:nvSpPr>
        <p:spPr>
          <a:xfrm>
            <a:off x="385290" y="4645890"/>
            <a:ext cx="2056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50" lIns="67500" spcFirstLastPara="1" rIns="67500" wrap="square" tIns="3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" y="-2"/>
            <a:ext cx="9143550" cy="91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1920" y="4551930"/>
            <a:ext cx="875340" cy="273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6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11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Relationship Id="rId4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digikey.com/en/maker/tutorials/2020/understanding-stm32-naming-conventions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jpg"/><Relationship Id="rId4" Type="http://schemas.openxmlformats.org/officeDocument/2006/relationships/image" Target="../media/image3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HI-Jt1SDnT1PDuAYfCYQFZOKIekAzQ5R/view?usp=sharing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1.jpg"/><Relationship Id="rId5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"/>
          <p:cNvSpPr txBox="1"/>
          <p:nvPr/>
        </p:nvSpPr>
        <p:spPr>
          <a:xfrm>
            <a:off x="0" y="796500"/>
            <a:ext cx="78861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Meeting 2 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125" y="411400"/>
            <a:ext cx="3691750" cy="16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6222" y="2571750"/>
            <a:ext cx="1918450" cy="19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/>
          <p:nvPr>
            <p:ph type="title"/>
          </p:nvPr>
        </p:nvSpPr>
        <p:spPr>
          <a:xfrm>
            <a:off x="444875" y="471650"/>
            <a:ext cx="4279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Microprocessors</a:t>
            </a:r>
            <a:endParaRPr/>
          </a:p>
        </p:txBody>
      </p:sp>
      <p:sp>
        <p:nvSpPr>
          <p:cNvPr id="97" name="Google Shape;97;p5"/>
          <p:cNvSpPr txBox="1"/>
          <p:nvPr>
            <p:ph idx="1" type="body"/>
          </p:nvPr>
        </p:nvSpPr>
        <p:spPr>
          <a:xfrm>
            <a:off x="352873" y="1356075"/>
            <a:ext cx="443653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/>
              <a:t>Microprocessors</a:t>
            </a:r>
            <a:r>
              <a:rPr lang="en-US"/>
              <a:t> are a type of computer processor which perform the function of a central processing unit (CPU) on one or multiple ICs.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This </a:t>
            </a:r>
            <a:r>
              <a:rPr b="1" lang="en-US">
                <a:solidFill>
                  <a:schemeClr val="dk1"/>
                </a:solidFill>
              </a:rPr>
              <a:t>“brain” </a:t>
            </a:r>
            <a:r>
              <a:rPr lang="en-US">
                <a:solidFill>
                  <a:schemeClr val="dk1"/>
                </a:solidFill>
              </a:rPr>
              <a:t>of the computer can carry out computations (like arithmetic and logic).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Since its primary purpose is to </a:t>
            </a:r>
            <a:r>
              <a:rPr b="1" lang="en-US">
                <a:solidFill>
                  <a:schemeClr val="dk1"/>
                </a:solidFill>
              </a:rPr>
              <a:t>process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data</a:t>
            </a:r>
            <a:r>
              <a:rPr lang="en-US">
                <a:solidFill>
                  <a:schemeClr val="dk1"/>
                </a:solidFill>
              </a:rPr>
              <a:t>, it typically does not have memory or peripheral devices itself.</a:t>
            </a:r>
            <a:endParaRPr/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What is a Microprocessor ? How does it ..." id="98" name="Google Shape;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7380" y="809300"/>
            <a:ext cx="2131650" cy="1463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processor : Architecture, Types, Examples and its Applications" id="99" name="Google Shape;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2800" y="2258448"/>
            <a:ext cx="3764499" cy="2232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type="title"/>
          </p:nvPr>
        </p:nvSpPr>
        <p:spPr>
          <a:xfrm>
            <a:off x="444875" y="471650"/>
            <a:ext cx="4279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Microcontrollers (MCUs)</a:t>
            </a:r>
            <a:endParaRPr/>
          </a:p>
        </p:txBody>
      </p:sp>
      <p:sp>
        <p:nvSpPr>
          <p:cNvPr id="105" name="Google Shape;105;p6"/>
          <p:cNvSpPr txBox="1"/>
          <p:nvPr>
            <p:ph idx="1" type="body"/>
          </p:nvPr>
        </p:nvSpPr>
        <p:spPr>
          <a:xfrm>
            <a:off x="329875" y="1024225"/>
            <a:ext cx="4996500" cy="3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/>
              <a:t>Unlike microprocessors, </a:t>
            </a:r>
            <a:r>
              <a:rPr b="1" lang="en-US"/>
              <a:t>microcontrollers</a:t>
            </a:r>
            <a:r>
              <a:rPr lang="en-US"/>
              <a:t> (MCUs) combine the functions of CPUs, memory, and peripheral interaction onto one chip (like a small computer).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/>
              <a:t>Typically classified by bit size (8, 16, 32, or 64-bit)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/>
              <a:t>Increasing this usually means </a:t>
            </a:r>
            <a:r>
              <a:rPr b="1" lang="en-US"/>
              <a:t>faster</a:t>
            </a:r>
            <a:r>
              <a:rPr lang="en-US"/>
              <a:t> and </a:t>
            </a:r>
            <a:r>
              <a:rPr b="1" lang="en-US"/>
              <a:t>larger</a:t>
            </a:r>
            <a:r>
              <a:rPr lang="en-US"/>
              <a:t> </a:t>
            </a:r>
            <a:r>
              <a:rPr b="1" lang="en-US"/>
              <a:t>processing</a:t>
            </a:r>
            <a:r>
              <a:rPr lang="en-US"/>
              <a:t> along with more </a:t>
            </a:r>
            <a:r>
              <a:rPr b="1" lang="en-US"/>
              <a:t>addressable memory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/>
              <a:t>These devices are </a:t>
            </a:r>
            <a:r>
              <a:rPr b="1" lang="en-US"/>
              <a:t>programmable</a:t>
            </a:r>
            <a:r>
              <a:rPr lang="en-US"/>
              <a:t>, and </a:t>
            </a:r>
            <a:r>
              <a:rPr b="1" lang="en-US"/>
              <a:t>integrated development environments</a:t>
            </a:r>
            <a:r>
              <a:rPr lang="en-US"/>
              <a:t> (</a:t>
            </a:r>
            <a:r>
              <a:rPr b="1" lang="en-US"/>
              <a:t>IDE</a:t>
            </a:r>
            <a:r>
              <a:rPr lang="en-US"/>
              <a:t>) make it easy to write, compile, and upload code.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/>
              <a:t>We will be using a microcontroller from the popular </a:t>
            </a:r>
            <a:r>
              <a:rPr b="1" lang="en-US"/>
              <a:t>STM32</a:t>
            </a:r>
            <a:r>
              <a:rPr lang="en-US"/>
              <a:t> series, specifically the </a:t>
            </a:r>
            <a:r>
              <a:rPr b="1" lang="en-US"/>
              <a:t>STM32F401RET6U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 u="sng">
                <a:solidFill>
                  <a:schemeClr val="hlink"/>
                </a:solidFill>
                <a:hlinkClick r:id="rId3"/>
              </a:rPr>
              <a:t>Understanding STM32 Naming Conventions</a:t>
            </a:r>
            <a:endParaRPr b="1" sz="1700"/>
          </a:p>
        </p:txBody>
      </p:sp>
      <p:pic>
        <p:nvPicPr>
          <p:cNvPr descr="New 2024 Stm32L431Rct6 Stm32L431 Stm32 Microcontroller Chip Ic Mcu 64Lqfp  New for Original Accessories" id="106" name="Google Shape;1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8997" y="695627"/>
            <a:ext cx="1470098" cy="1461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M32StepByStep:STM32MCU basics - stm32mcu" id="107" name="Google Shape;10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6380" y="2240177"/>
            <a:ext cx="3735338" cy="221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/>
          <p:nvPr>
            <p:ph type="title"/>
          </p:nvPr>
        </p:nvSpPr>
        <p:spPr>
          <a:xfrm>
            <a:off x="444874" y="471650"/>
            <a:ext cx="4584325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Development/Breakout Boards</a:t>
            </a:r>
            <a:endParaRPr/>
          </a:p>
        </p:txBody>
      </p:sp>
      <p:sp>
        <p:nvSpPr>
          <p:cNvPr id="113" name="Google Shape;113;p8"/>
          <p:cNvSpPr txBox="1"/>
          <p:nvPr>
            <p:ph idx="1" type="body"/>
          </p:nvPr>
        </p:nvSpPr>
        <p:spPr>
          <a:xfrm>
            <a:off x="330012" y="1146950"/>
            <a:ext cx="5240208" cy="3543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/>
              <a:t>Development (dev) boards </a:t>
            </a:r>
            <a:r>
              <a:rPr lang="en-US"/>
              <a:t>are printed circuit boards (PCBs) with a microcontroller/microprocessor mounted along with other useful components and easy access to pins to develop and test other devices.</a:t>
            </a:r>
            <a:endParaRPr b="1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We will be using the </a:t>
            </a:r>
            <a:r>
              <a:rPr b="1" lang="en-US">
                <a:solidFill>
                  <a:schemeClr val="dk1"/>
                </a:solidFill>
              </a:rPr>
              <a:t>NUCLEO-F401RE </a:t>
            </a:r>
            <a:r>
              <a:rPr lang="en-US">
                <a:solidFill>
                  <a:schemeClr val="dk1"/>
                </a:solidFill>
              </a:rPr>
              <a:t>dev board.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>
                <a:solidFill>
                  <a:schemeClr val="dk1"/>
                </a:solidFill>
              </a:rPr>
              <a:t>Breakout boards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(BOB) </a:t>
            </a:r>
            <a:r>
              <a:rPr lang="en-US">
                <a:solidFill>
                  <a:schemeClr val="dk1"/>
                </a:solidFill>
              </a:rPr>
              <a:t>are simple PCBs that allow easy access to pins on a surface-mount device along with other useful components.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For the final project, we will use the </a:t>
            </a:r>
            <a:r>
              <a:rPr b="1" lang="en-US">
                <a:solidFill>
                  <a:schemeClr val="dk1"/>
                </a:solidFill>
              </a:rPr>
              <a:t>BMP280</a:t>
            </a:r>
            <a:r>
              <a:rPr lang="en-US">
                <a:solidFill>
                  <a:schemeClr val="dk1"/>
                </a:solidFill>
              </a:rPr>
              <a:t> which can measure temperature and atmospheric pressure.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A sensor placed on BOB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Amazon.com: STM32 Nucleo-64 Development Board with STM32F303RE MCU,  Supports Arduino and ST Morpho connectivity : Electronics" id="114" name="Google Shape;1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220" y="452965"/>
            <a:ext cx="2141220" cy="150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 Development Boards | Mouser" id="115" name="Google Shape;11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5936" y="1999827"/>
            <a:ext cx="2046652" cy="1409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afruit BMP280 I2C or SPI Barometric Pressure &amp; Altitude Sensor" id="116" name="Google Shape;116;p8"/>
          <p:cNvPicPr preferRelativeResize="0"/>
          <p:nvPr/>
        </p:nvPicPr>
        <p:blipFill rotWithShape="1">
          <a:blip r:embed="rId5">
            <a:alphaModFix/>
          </a:blip>
          <a:srcRect b="14015" l="13056" r="12763" t="15482"/>
          <a:stretch/>
        </p:blipFill>
        <p:spPr>
          <a:xfrm>
            <a:off x="5471160" y="3453343"/>
            <a:ext cx="1912620" cy="136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444875" y="471650"/>
            <a:ext cx="4279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Embedded Systems</a:t>
            </a:r>
            <a:endParaRPr/>
          </a:p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352873" y="1356075"/>
            <a:ext cx="447820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/>
              <a:t>Embedded systems</a:t>
            </a:r>
            <a:r>
              <a:rPr lang="en-US"/>
              <a:t> are specialized computer systems designed for specific functions.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They can be made of the previous devices and are integrated into a larger system or are standalone.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Many types of embedded systems such as real-time, network, mobile, etc.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They are used in industries such as consumer electronics, automotive, healthcare, etc.</a:t>
            </a:r>
            <a:endParaRPr/>
          </a:p>
        </p:txBody>
      </p:sp>
      <p:pic>
        <p:nvPicPr>
          <p:cNvPr descr="What are embedded systems? | Embedded System Examples | DesignSpark" id="123" name="Google Shape;123;p7"/>
          <p:cNvPicPr preferRelativeResize="0"/>
          <p:nvPr/>
        </p:nvPicPr>
        <p:blipFill rotWithShape="1">
          <a:blip r:embed="rId3">
            <a:alphaModFix/>
          </a:blip>
          <a:srcRect b="12290" l="10889" r="6516" t="3629"/>
          <a:stretch/>
        </p:blipFill>
        <p:spPr>
          <a:xfrm>
            <a:off x="5036821" y="899160"/>
            <a:ext cx="3960046" cy="349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>
            <p:ph type="title"/>
          </p:nvPr>
        </p:nvSpPr>
        <p:spPr>
          <a:xfrm>
            <a:off x="444874" y="471650"/>
            <a:ext cx="4934845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Demo: Blinky</a:t>
            </a:r>
            <a:endParaRPr/>
          </a:p>
        </p:txBody>
      </p:sp>
      <p:sp>
        <p:nvSpPr>
          <p:cNvPr id="129" name="Google Shape;129;p9"/>
          <p:cNvSpPr txBox="1"/>
          <p:nvPr>
            <p:ph idx="1" type="body"/>
          </p:nvPr>
        </p:nvSpPr>
        <p:spPr>
          <a:xfrm>
            <a:off x="330012" y="1146950"/>
            <a:ext cx="4120068" cy="3543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 sz="1800">
                <a:solidFill>
                  <a:schemeClr val="dk1"/>
                </a:solidFill>
              </a:rPr>
              <a:t>What is needed?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 sz="1800">
                <a:solidFill>
                  <a:schemeClr val="dk1"/>
                </a:solidFill>
              </a:rPr>
              <a:t>Software: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 sz="1800">
                <a:solidFill>
                  <a:schemeClr val="dk1"/>
                </a:solidFill>
              </a:rPr>
              <a:t>STM32CubeIDE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 sz="1800">
                <a:solidFill>
                  <a:schemeClr val="dk1"/>
                </a:solidFill>
              </a:rPr>
              <a:t>PuTTY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 sz="1800">
                <a:solidFill>
                  <a:schemeClr val="dk1"/>
                </a:solidFill>
              </a:rPr>
              <a:t>Hardware: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 sz="1800">
                <a:solidFill>
                  <a:schemeClr val="dk1"/>
                </a:solidFill>
              </a:rPr>
              <a:t>NUCLEO-F401</a:t>
            </a:r>
            <a:endParaRPr sz="18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 sz="1800">
                <a:solidFill>
                  <a:schemeClr val="dk1"/>
                </a:solidFill>
              </a:rPr>
              <a:t>USB-A to mini-B cable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0" name="Google Shape;13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460" y="2090196"/>
            <a:ext cx="1976150" cy="12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577" y="401649"/>
            <a:ext cx="1221924" cy="122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075" y="1448000"/>
            <a:ext cx="1824300" cy="13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3176" y="2899950"/>
            <a:ext cx="1378225" cy="16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>
            <p:ph type="title"/>
          </p:nvPr>
        </p:nvSpPr>
        <p:spPr>
          <a:xfrm>
            <a:off x="444874" y="471650"/>
            <a:ext cx="4934845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Demo: Blinky</a:t>
            </a:r>
            <a:endParaRPr/>
          </a:p>
        </p:txBody>
      </p: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330012" y="1146950"/>
            <a:ext cx="4120068" cy="3543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Open STM32CubeIDE -&gt; File -&gt; New -&gt; STM32 Project</a:t>
            </a:r>
            <a:endParaRPr/>
          </a:p>
          <a:p>
            <a:pPr indent="0" lvl="0" marL="158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Go to board selector, type “NUCLEO-F401RE” into commercial part number, select, and next</a:t>
            </a:r>
            <a:endParaRPr/>
          </a:p>
          <a:p>
            <a:pPr indent="0" lvl="0" marL="158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Type project name -&gt; Finish -&gt; Yes to initialize peripherals</a:t>
            </a:r>
            <a:endParaRPr/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320" y="722085"/>
            <a:ext cx="3816067" cy="37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0585702de_0_48"/>
          <p:cNvSpPr txBox="1"/>
          <p:nvPr>
            <p:ph type="title"/>
          </p:nvPr>
        </p:nvSpPr>
        <p:spPr>
          <a:xfrm>
            <a:off x="444874" y="471650"/>
            <a:ext cx="4934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Demo: Blinky</a:t>
            </a:r>
            <a:endParaRPr/>
          </a:p>
        </p:txBody>
      </p:sp>
      <p:pic>
        <p:nvPicPr>
          <p:cNvPr id="146" name="Google Shape;146;g330585702de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320" y="722085"/>
            <a:ext cx="3816067" cy="37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30585702de_0_48"/>
          <p:cNvPicPr preferRelativeResize="0"/>
          <p:nvPr/>
        </p:nvPicPr>
        <p:blipFill rotWithShape="1">
          <a:blip r:embed="rId4">
            <a:alphaModFix/>
          </a:blip>
          <a:srcRect b="6925" l="8217" r="21847" t="10031"/>
          <a:stretch/>
        </p:blipFill>
        <p:spPr>
          <a:xfrm>
            <a:off x="532200" y="971199"/>
            <a:ext cx="4103875" cy="365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30585702de_0_48"/>
          <p:cNvSpPr/>
          <p:nvPr/>
        </p:nvSpPr>
        <p:spPr>
          <a:xfrm>
            <a:off x="421025" y="1956775"/>
            <a:ext cx="3561600" cy="17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30585702de_0_48"/>
          <p:cNvSpPr/>
          <p:nvPr/>
        </p:nvSpPr>
        <p:spPr>
          <a:xfrm>
            <a:off x="6781675" y="3460425"/>
            <a:ext cx="229800" cy="105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g330585702de_0_48"/>
          <p:cNvCxnSpPr>
            <a:endCxn id="149" idx="2"/>
          </p:cNvCxnSpPr>
          <p:nvPr/>
        </p:nvCxnSpPr>
        <p:spPr>
          <a:xfrm>
            <a:off x="3969775" y="2036025"/>
            <a:ext cx="2926800" cy="2484000"/>
          </a:xfrm>
          <a:prstGeom prst="bentConnector4">
            <a:avLst>
              <a:gd fmla="val 48037" name="adj1"/>
              <a:gd fmla="val 109586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>
            <p:ph type="title"/>
          </p:nvPr>
        </p:nvSpPr>
        <p:spPr>
          <a:xfrm>
            <a:off x="444874" y="471650"/>
            <a:ext cx="4934845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Demo: Blinky (cntd.)</a:t>
            </a:r>
            <a:endParaRPr/>
          </a:p>
        </p:txBody>
      </p:sp>
      <p:sp>
        <p:nvSpPr>
          <p:cNvPr id="156" name="Google Shape;156;p11"/>
          <p:cNvSpPr txBox="1"/>
          <p:nvPr>
            <p:ph idx="1" type="body"/>
          </p:nvPr>
        </p:nvSpPr>
        <p:spPr>
          <a:xfrm>
            <a:off x="330012" y="1146950"/>
            <a:ext cx="4348668" cy="3543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Click drop-down by your project on the left tab -&gt; Core -&gt; Src -&gt; Double-click main.c to open it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Scroll down to the first “while (1)” line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Copy the code on the right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Click the hammer to compile/build the code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Press the green start button to put the code onto the STM32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The green LED on the dev board should start blinking on and off in one-second intervals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335" y="1529174"/>
            <a:ext cx="3877653" cy="208515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1"/>
          <p:cNvSpPr txBox="1"/>
          <p:nvPr/>
        </p:nvSpPr>
        <p:spPr>
          <a:xfrm>
            <a:off x="7249175" y="2715675"/>
            <a:ext cx="11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// (</a:t>
            </a:r>
            <a:r>
              <a:rPr lang="en-US" sz="800">
                <a:solidFill>
                  <a:srgbClr val="FFFFFF"/>
                </a:solidFill>
              </a:rPr>
              <a:t>Port </a:t>
            </a:r>
            <a:r>
              <a:rPr lang="en-US" sz="800">
                <a:solidFill>
                  <a:srgbClr val="FFFFFF"/>
                </a:solidFill>
              </a:rPr>
              <a:t>A</a:t>
            </a:r>
            <a:r>
              <a:rPr lang="en-US" sz="800">
                <a:solidFill>
                  <a:srgbClr val="FFFFFF"/>
                </a:solidFill>
              </a:rPr>
              <a:t>, Pin 5)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444874" y="471650"/>
            <a:ext cx="4934845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Demo: Terminal Print</a:t>
            </a:r>
            <a:endParaRPr/>
          </a:p>
        </p:txBody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330012" y="1146950"/>
            <a:ext cx="3937188" cy="3543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330012" y="1146950"/>
            <a:ext cx="46230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Font typeface="Arial"/>
              <a:buChar char="▶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main.c, scroll to top and add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“#include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&lt;string.h&gt;”</a:t>
            </a:r>
            <a:endParaRPr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Font typeface="Arial"/>
              <a:buChar char="▶"/>
            </a:pPr>
            <a:r>
              <a:rPr lang="en-US">
                <a:solidFill>
                  <a:schemeClr val="dk1"/>
                </a:solidFill>
              </a:rPr>
              <a:t>Scroll to the while(1) (aka loop function)</a:t>
            </a:r>
            <a:endParaRPr i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Font typeface="Arial"/>
              <a:buChar char="▶"/>
            </a:pPr>
            <a:r>
              <a:rPr b="1" lang="en-US">
                <a:solidFill>
                  <a:schemeClr val="dk1"/>
                </a:solidFill>
              </a:rPr>
              <a:t>Declare</a:t>
            </a:r>
            <a:r>
              <a:rPr lang="en-US">
                <a:solidFill>
                  <a:schemeClr val="dk1"/>
                </a:solidFill>
              </a:rPr>
              <a:t> a </a:t>
            </a:r>
            <a:r>
              <a:rPr b="1" lang="en-US">
                <a:solidFill>
                  <a:srgbClr val="E69138"/>
                </a:solidFill>
              </a:rPr>
              <a:t>variable </a:t>
            </a:r>
            <a:r>
              <a:rPr lang="en-US">
                <a:solidFill>
                  <a:schemeClr val="dk1"/>
                </a:solidFill>
              </a:rPr>
              <a:t>named </a:t>
            </a:r>
            <a:r>
              <a:rPr i="1" lang="en-US">
                <a:solidFill>
                  <a:srgbClr val="E69138"/>
                </a:solidFill>
              </a:rPr>
              <a:t>msg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that has the </a:t>
            </a:r>
            <a:r>
              <a:rPr b="1" lang="en-US">
                <a:solidFill>
                  <a:srgbClr val="D72862"/>
                </a:solidFill>
              </a:rPr>
              <a:t>datatype</a:t>
            </a:r>
            <a:r>
              <a:rPr b="1" lang="en-US">
                <a:solidFill>
                  <a:srgbClr val="A64D79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of a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i="1" lang="en-US">
                <a:solidFill>
                  <a:srgbClr val="D72862"/>
                </a:solidFill>
              </a:rPr>
              <a:t>char</a:t>
            </a:r>
            <a:r>
              <a:rPr lang="en-US">
                <a:solidFill>
                  <a:schemeClr val="dk1"/>
                </a:solidFill>
              </a:rPr>
              <a:t>acter and says the following message on line 94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Font typeface="Arial"/>
              <a:buChar char="▶"/>
            </a:pPr>
            <a:r>
              <a:rPr lang="en-US">
                <a:solidFill>
                  <a:schemeClr val="dk1"/>
                </a:solidFill>
              </a:rPr>
              <a:t>**Note: Codes must be typed in between the 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“CODE BEGIN” and “CODE END” comments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Font typeface="Arial"/>
              <a:buChar char="▶"/>
            </a:pPr>
            <a:r>
              <a:rPr lang="en-US">
                <a:solidFill>
                  <a:schemeClr val="dk1"/>
                </a:solidFill>
              </a:rPr>
              <a:t>Build the project </a:t>
            </a:r>
            <a:endParaRPr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Font typeface="Arial"/>
              <a:buChar char="▶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Compile and run the code.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792" y="960120"/>
            <a:ext cx="2911646" cy="83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025" y="2020172"/>
            <a:ext cx="4462969" cy="20004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2"/>
          <p:cNvCxnSpPr/>
          <p:nvPr/>
        </p:nvCxnSpPr>
        <p:spPr>
          <a:xfrm flipH="1" rot="10800000">
            <a:off x="2378100" y="2193950"/>
            <a:ext cx="2243700" cy="332700"/>
          </a:xfrm>
          <a:prstGeom prst="bentConnector3">
            <a:avLst>
              <a:gd fmla="val 9329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550" y="3381650"/>
            <a:ext cx="23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6662" y="3704050"/>
            <a:ext cx="18097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444874" y="471650"/>
            <a:ext cx="4934845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Demo: Terminal Print (cntd.)</a:t>
            </a:r>
            <a:endParaRPr/>
          </a:p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330012" y="1146950"/>
            <a:ext cx="3937188" cy="3543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330012" y="1146951"/>
            <a:ext cx="3563808" cy="1009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Font typeface="Arial"/>
              <a:buChar char="▶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device manager, go to ports section, and note what COM # the dev board is connected to.</a:t>
            </a:r>
            <a:endParaRPr/>
          </a:p>
        </p:txBody>
      </p:sp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516" y="2211805"/>
            <a:ext cx="3562180" cy="219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8224" y="1820475"/>
            <a:ext cx="2728526" cy="26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3"/>
          <p:cNvSpPr txBox="1"/>
          <p:nvPr/>
        </p:nvSpPr>
        <p:spPr>
          <a:xfrm>
            <a:off x="4132822" y="1146949"/>
            <a:ext cx="46812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Font typeface="Arial"/>
              <a:buChar char="▶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PuTTY, select serial for connect type, set serial line to that in device manager, set speed to 115200</a:t>
            </a:r>
            <a:r>
              <a:rPr lang="en-US">
                <a:solidFill>
                  <a:schemeClr val="dk1"/>
                </a:solidFill>
              </a:rPr>
              <a:t> (baud rate).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337d6bec34_0_0"/>
          <p:cNvSpPr txBox="1"/>
          <p:nvPr>
            <p:ph idx="1" type="subTitle"/>
          </p:nvPr>
        </p:nvSpPr>
        <p:spPr>
          <a:xfrm>
            <a:off x="388175" y="36134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IEEE - CSULB Branch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/>
          </a:p>
        </p:txBody>
      </p:sp>
      <p:sp>
        <p:nvSpPr>
          <p:cNvPr id="34" name="Google Shape;34;g3337d6bec34_0_0"/>
          <p:cNvSpPr txBox="1"/>
          <p:nvPr/>
        </p:nvSpPr>
        <p:spPr>
          <a:xfrm>
            <a:off x="752400" y="1933750"/>
            <a:ext cx="78861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Meeting 2 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Systems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g3337d6bec3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125" y="411400"/>
            <a:ext cx="3691750" cy="16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066edf710_1_38"/>
          <p:cNvSpPr txBox="1"/>
          <p:nvPr>
            <p:ph type="title"/>
          </p:nvPr>
        </p:nvSpPr>
        <p:spPr>
          <a:xfrm>
            <a:off x="444874" y="471650"/>
            <a:ext cx="4934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Supplemental Demo: Traffic Light</a:t>
            </a:r>
            <a:endParaRPr/>
          </a:p>
        </p:txBody>
      </p:sp>
      <p:sp>
        <p:nvSpPr>
          <p:cNvPr id="186" name="Google Shape;186;g33066edf710_1_38"/>
          <p:cNvSpPr txBox="1"/>
          <p:nvPr>
            <p:ph idx="1" type="body"/>
          </p:nvPr>
        </p:nvSpPr>
        <p:spPr>
          <a:xfrm>
            <a:off x="330000" y="1146950"/>
            <a:ext cx="42420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Light Emitting Diode (LED)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/>
              <a:t>Polarity markers: (-) usually indicated by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Shorter pin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Flat spot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Anvil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LEDs</a:t>
            </a:r>
            <a:r>
              <a:rPr lang="en-US">
                <a:solidFill>
                  <a:schemeClr val="dk1"/>
                </a:solidFill>
              </a:rPr>
              <a:t> cause a </a:t>
            </a:r>
            <a:r>
              <a:rPr b="1" lang="en-US">
                <a:solidFill>
                  <a:schemeClr val="dk1"/>
                </a:solidFill>
              </a:rPr>
              <a:t>voltage drop</a:t>
            </a:r>
            <a:r>
              <a:rPr lang="en-US">
                <a:solidFill>
                  <a:schemeClr val="dk1"/>
                </a:solidFill>
              </a:rPr>
              <a:t>, and the voltage at which they start conducting (getting brighter) is sometimes referred to as “Forward Voltage”.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g33066edf710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203476" y="1831674"/>
            <a:ext cx="1701425" cy="1024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g33066edf710_1_38"/>
          <p:cNvPicPr preferRelativeResize="0"/>
          <p:nvPr/>
        </p:nvPicPr>
        <p:blipFill rotWithShape="1">
          <a:blip r:embed="rId4">
            <a:alphaModFix/>
          </a:blip>
          <a:srcRect b="0" l="16041" r="16157" t="0"/>
          <a:stretch/>
        </p:blipFill>
        <p:spPr>
          <a:xfrm>
            <a:off x="5787333" y="1339775"/>
            <a:ext cx="3117242" cy="2083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g33066edf710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6849" y="2492800"/>
            <a:ext cx="1253875" cy="7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3066edf710_1_38"/>
          <p:cNvSpPr txBox="1"/>
          <p:nvPr/>
        </p:nvSpPr>
        <p:spPr>
          <a:xfrm>
            <a:off x="7246125" y="1917925"/>
            <a:ext cx="63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/>
              <a:t>(</a:t>
            </a:r>
            <a:r>
              <a:rPr b="1" i="1" lang="en-US" sz="800"/>
              <a:t>Anvil)</a:t>
            </a:r>
            <a:endParaRPr b="1" i="1" sz="800"/>
          </a:p>
        </p:txBody>
      </p:sp>
      <p:sp>
        <p:nvSpPr>
          <p:cNvPr id="191" name="Google Shape;191;g33066edf710_1_38"/>
          <p:cNvSpPr txBox="1"/>
          <p:nvPr/>
        </p:nvSpPr>
        <p:spPr>
          <a:xfrm>
            <a:off x="6625250" y="1917925"/>
            <a:ext cx="90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/>
              <a:t>(Post)</a:t>
            </a:r>
            <a:endParaRPr b="1" i="1"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37d6bec34_0_12"/>
          <p:cNvSpPr txBox="1"/>
          <p:nvPr>
            <p:ph type="title"/>
          </p:nvPr>
        </p:nvSpPr>
        <p:spPr>
          <a:xfrm>
            <a:off x="444874" y="471650"/>
            <a:ext cx="4934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Supplemental Demo: Traffic Light</a:t>
            </a:r>
            <a:endParaRPr/>
          </a:p>
        </p:txBody>
      </p:sp>
      <p:sp>
        <p:nvSpPr>
          <p:cNvPr id="197" name="Google Shape;197;g3337d6bec34_0_12"/>
          <p:cNvSpPr txBox="1"/>
          <p:nvPr>
            <p:ph idx="1" type="body"/>
          </p:nvPr>
        </p:nvSpPr>
        <p:spPr>
          <a:xfrm>
            <a:off x="330000" y="1146950"/>
            <a:ext cx="50496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We use resistors in series with the LEDs to limit current flow. (25mA max per GPIO pin)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Example: Using Ohm’s Law for correct resistor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(Supply Voltage - Voltage Drop) / target current = Ideal resistance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8" name="Google Shape;198;g3337d6bec3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702" y="1268787"/>
            <a:ext cx="3138975" cy="29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337d6bec34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325" y="3228126"/>
            <a:ext cx="2004365" cy="1375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g3337d6bec34_0_12"/>
          <p:cNvSpPr txBox="1"/>
          <p:nvPr/>
        </p:nvSpPr>
        <p:spPr>
          <a:xfrm>
            <a:off x="391925" y="2804700"/>
            <a:ext cx="2745900" cy="179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</a:rPr>
              <a:t>An </a:t>
            </a:r>
            <a:r>
              <a:rPr i="1" lang="en-US" sz="1000">
                <a:solidFill>
                  <a:schemeClr val="dk1"/>
                </a:solidFill>
              </a:rPr>
              <a:t>STM32 i/o pin supplies </a:t>
            </a:r>
            <a:r>
              <a:rPr i="1" lang="en-US" sz="1000" u="sng">
                <a:solidFill>
                  <a:schemeClr val="dk1"/>
                </a:solidFill>
              </a:rPr>
              <a:t>3.3V</a:t>
            </a:r>
            <a:r>
              <a:rPr i="1" lang="en-US" sz="1000">
                <a:solidFill>
                  <a:schemeClr val="dk1"/>
                </a:solidFill>
              </a:rPr>
              <a:t>. Assume there is no current regulator. The forward voltage of a red LED is </a:t>
            </a:r>
            <a:r>
              <a:rPr i="1" lang="en-US" sz="1000" u="sng">
                <a:solidFill>
                  <a:schemeClr val="dk1"/>
                </a:solidFill>
              </a:rPr>
              <a:t>2.2V</a:t>
            </a:r>
            <a:r>
              <a:rPr i="1" lang="en-US" sz="1000">
                <a:solidFill>
                  <a:schemeClr val="dk1"/>
                </a:solidFill>
              </a:rPr>
              <a:t>. Assume the red LED draws </a:t>
            </a:r>
            <a:r>
              <a:rPr i="1" lang="en-US" sz="1000" u="sng">
                <a:solidFill>
                  <a:schemeClr val="dk1"/>
                </a:solidFill>
              </a:rPr>
              <a:t>19.5mA at 2.2V</a:t>
            </a:r>
            <a:r>
              <a:rPr i="1" lang="en-US" sz="1000">
                <a:solidFill>
                  <a:schemeClr val="dk1"/>
                </a:solidFill>
              </a:rPr>
              <a:t>. </a:t>
            </a:r>
            <a:r>
              <a:rPr b="1" i="1" lang="en-US" sz="1000">
                <a:solidFill>
                  <a:schemeClr val="dk1"/>
                </a:solidFill>
              </a:rPr>
              <a:t>How much resistance</a:t>
            </a:r>
            <a:r>
              <a:rPr i="1" lang="en-US" sz="1000">
                <a:solidFill>
                  <a:schemeClr val="dk1"/>
                </a:solidFill>
              </a:rPr>
              <a:t> should be in series with the LED to reduce the current draw to 19.5mA? </a:t>
            </a:r>
            <a:endParaRPr i="1" sz="1000"/>
          </a:p>
        </p:txBody>
      </p:sp>
      <p:pic>
        <p:nvPicPr>
          <p:cNvPr id="201" name="Google Shape;201;g3337d6bec34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412" y="2732825"/>
            <a:ext cx="1038225" cy="495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0585702de_0_19"/>
          <p:cNvSpPr txBox="1"/>
          <p:nvPr>
            <p:ph type="title"/>
          </p:nvPr>
        </p:nvSpPr>
        <p:spPr>
          <a:xfrm>
            <a:off x="444874" y="471650"/>
            <a:ext cx="4934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Supplemental Demo: Traffic Light</a:t>
            </a:r>
            <a:endParaRPr/>
          </a:p>
        </p:txBody>
      </p:sp>
      <p:sp>
        <p:nvSpPr>
          <p:cNvPr id="207" name="Google Shape;207;g330585702de_0_19"/>
          <p:cNvSpPr txBox="1"/>
          <p:nvPr>
            <p:ph idx="1" type="body"/>
          </p:nvPr>
        </p:nvSpPr>
        <p:spPr>
          <a:xfrm>
            <a:off x="330012" y="1146950"/>
            <a:ext cx="41202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What is needed?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Software: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STM32CubeIDE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PuTTY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Hardware: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NUCLEO-F401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3x LED, 3 different colors preferred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4x Male-Male Jumper Cables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2x 100</a:t>
            </a:r>
            <a:r>
              <a:rPr lang="en-US">
                <a:solidFill>
                  <a:schemeClr val="dk1"/>
                </a:solidFill>
              </a:rPr>
              <a:t>Ω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8" name="Google Shape;208;g330585702de_0_19" title="IMG_7259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223914" y="1871788"/>
            <a:ext cx="2214502" cy="2093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30585702de_0_19" title="IMG_726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972" y="1811502"/>
            <a:ext cx="2397505" cy="221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066edf710_1_26"/>
          <p:cNvSpPr txBox="1"/>
          <p:nvPr>
            <p:ph type="title"/>
          </p:nvPr>
        </p:nvSpPr>
        <p:spPr>
          <a:xfrm>
            <a:off x="444874" y="471650"/>
            <a:ext cx="4934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Supplemental Demo: Traffic Light</a:t>
            </a:r>
            <a:endParaRPr/>
          </a:p>
        </p:txBody>
      </p:sp>
      <p:pic>
        <p:nvPicPr>
          <p:cNvPr id="215" name="Google Shape;215;g33066edf710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400" y="1262063"/>
            <a:ext cx="3638550" cy="2619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g33066edf710_1_26"/>
          <p:cNvSpPr txBox="1"/>
          <p:nvPr/>
        </p:nvSpPr>
        <p:spPr>
          <a:xfrm>
            <a:off x="7354125" y="1770775"/>
            <a:ext cx="573000" cy="40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D5</a:t>
            </a:r>
            <a:endParaRPr/>
          </a:p>
        </p:txBody>
      </p:sp>
      <p:sp>
        <p:nvSpPr>
          <p:cNvPr id="217" name="Google Shape;217;g33066edf710_1_26"/>
          <p:cNvSpPr txBox="1"/>
          <p:nvPr/>
        </p:nvSpPr>
        <p:spPr>
          <a:xfrm>
            <a:off x="6507575" y="1770775"/>
            <a:ext cx="573000" cy="40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D6</a:t>
            </a:r>
            <a:endParaRPr/>
          </a:p>
        </p:txBody>
      </p:sp>
      <p:sp>
        <p:nvSpPr>
          <p:cNvPr id="218" name="Google Shape;218;g33066edf710_1_26"/>
          <p:cNvSpPr txBox="1"/>
          <p:nvPr/>
        </p:nvSpPr>
        <p:spPr>
          <a:xfrm>
            <a:off x="5661025" y="1770775"/>
            <a:ext cx="573000" cy="40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D7</a:t>
            </a:r>
            <a:endParaRPr/>
          </a:p>
        </p:txBody>
      </p:sp>
      <p:sp>
        <p:nvSpPr>
          <p:cNvPr id="219" name="Google Shape;219;g33066edf710_1_26"/>
          <p:cNvSpPr txBox="1"/>
          <p:nvPr>
            <p:ph idx="1" type="body"/>
          </p:nvPr>
        </p:nvSpPr>
        <p:spPr>
          <a:xfrm>
            <a:off x="330012" y="1146950"/>
            <a:ext cx="41202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Build the circuit from this schematic: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Jump the GND pin (STM32) to a power rail on the breadboard.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Programming hints: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Which ports and which pins are being used for D 5-7 ? (slide 15).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Create three new variables for each one displaying “GO”, “SLOW”, and “STOP”.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Copy and paste the HAL_Transmit function from your hello command. Which parameters do you change?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/>
          <p:nvPr/>
        </p:nvSpPr>
        <p:spPr>
          <a:xfrm>
            <a:off x="435512" y="1708796"/>
            <a:ext cx="8272976" cy="20312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  <a:t>Join us next meeting for STM32 Design Requirements!</a:t>
            </a:r>
            <a:b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rgbClr val="0066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  <a:t>Nothing new is needed for next week.</a:t>
            </a:r>
            <a:b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/>
          <p:nvPr>
            <p:ph type="title"/>
          </p:nvPr>
        </p:nvSpPr>
        <p:spPr>
          <a:xfrm>
            <a:off x="438650" y="307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41" name="Google Shape;41;p2"/>
          <p:cNvSpPr txBox="1"/>
          <p:nvPr>
            <p:ph idx="1" type="body"/>
          </p:nvPr>
        </p:nvSpPr>
        <p:spPr>
          <a:xfrm>
            <a:off x="535975" y="863550"/>
            <a:ext cx="5193000" cy="3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FREE Review</a:t>
            </a:r>
            <a:endParaRPr sz="18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Integrated Circuit (IC) Chips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Microprocessors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Microcontrollers (MCUs)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Development/Breakout Boards</a:t>
            </a:r>
            <a:endParaRPr sz="18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Embedded Systems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Demo: Blinky and terminal print</a:t>
            </a:r>
            <a:endParaRPr sz="18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▶"/>
            </a:pPr>
            <a:r>
              <a:rPr lang="en-US" sz="1800">
                <a:solidFill>
                  <a:schemeClr val="dk1"/>
                </a:solidFill>
              </a:rPr>
              <a:t>Supplemental Demo: Traffic Light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/>
          <p:nvPr>
            <p:ph type="title"/>
          </p:nvPr>
        </p:nvSpPr>
        <p:spPr>
          <a:xfrm>
            <a:off x="444875" y="471650"/>
            <a:ext cx="4279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FREE Review (Components)</a:t>
            </a:r>
            <a:endParaRPr/>
          </a:p>
        </p:txBody>
      </p:sp>
      <p:sp>
        <p:nvSpPr>
          <p:cNvPr id="47" name="Google Shape;47;p3"/>
          <p:cNvSpPr txBox="1"/>
          <p:nvPr>
            <p:ph idx="1" type="body"/>
          </p:nvPr>
        </p:nvSpPr>
        <p:spPr>
          <a:xfrm>
            <a:off x="352875" y="1356075"/>
            <a:ext cx="338785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Active components (i.e. transistors, operational amplifiers, and integrated circuits) </a:t>
            </a:r>
            <a:r>
              <a:rPr b="1" lang="en-US">
                <a:solidFill>
                  <a:schemeClr val="dk1"/>
                </a:solidFill>
              </a:rPr>
              <a:t>do </a:t>
            </a:r>
            <a:r>
              <a:rPr lang="en-US">
                <a:solidFill>
                  <a:schemeClr val="dk1"/>
                </a:solidFill>
              </a:rPr>
              <a:t>require power in some way to make them work.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Passive components (i.e. resistors, capacitors) </a:t>
            </a:r>
            <a:r>
              <a:rPr b="1" lang="en-US">
                <a:solidFill>
                  <a:schemeClr val="dk1"/>
                </a:solidFill>
              </a:rPr>
              <a:t>do not</a:t>
            </a:r>
            <a:r>
              <a:rPr lang="en-US">
                <a:solidFill>
                  <a:schemeClr val="dk1"/>
                </a:solidFill>
              </a:rPr>
              <a:t> require any form of electrical power to operate.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" name="Google Shape;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3" y="530350"/>
            <a:ext cx="4333706" cy="39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2f796882da_0_11"/>
          <p:cNvSpPr txBox="1"/>
          <p:nvPr>
            <p:ph type="title"/>
          </p:nvPr>
        </p:nvSpPr>
        <p:spPr>
          <a:xfrm>
            <a:off x="444875" y="471650"/>
            <a:ext cx="4279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FREE Review (Breadboard)</a:t>
            </a:r>
            <a:endParaRPr/>
          </a:p>
        </p:txBody>
      </p:sp>
      <p:sp>
        <p:nvSpPr>
          <p:cNvPr id="54" name="Google Shape;54;g32f796882da_0_11"/>
          <p:cNvSpPr txBox="1"/>
          <p:nvPr>
            <p:ph idx="1" type="body"/>
          </p:nvPr>
        </p:nvSpPr>
        <p:spPr>
          <a:xfrm>
            <a:off x="352875" y="1356075"/>
            <a:ext cx="378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(+) or (-) marked rails are connected in a row.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Pinholes between buses connect in a </a:t>
            </a:r>
            <a:r>
              <a:rPr lang="en-US">
                <a:solidFill>
                  <a:schemeClr val="dk1"/>
                </a:solidFill>
              </a:rPr>
              <a:t>column.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" name="Google Shape;55;g32f796882d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577100" y="1257675"/>
            <a:ext cx="3707000" cy="2541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" name="Google Shape;56;g32f796882da_0_11"/>
          <p:cNvPicPr preferRelativeResize="0"/>
          <p:nvPr/>
        </p:nvPicPr>
        <p:blipFill rotWithShape="1">
          <a:blip r:embed="rId4">
            <a:alphaModFix/>
          </a:blip>
          <a:srcRect b="50000" l="0" r="63204" t="0"/>
          <a:stretch/>
        </p:blipFill>
        <p:spPr>
          <a:xfrm>
            <a:off x="4335547" y="2751500"/>
            <a:ext cx="1446175" cy="129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" name="Google Shape;57;g32f796882da_0_11"/>
          <p:cNvPicPr preferRelativeResize="0"/>
          <p:nvPr/>
        </p:nvPicPr>
        <p:blipFill rotWithShape="1">
          <a:blip r:embed="rId5">
            <a:alphaModFix/>
          </a:blip>
          <a:srcRect b="49122" l="0" r="62493" t="0"/>
          <a:stretch/>
        </p:blipFill>
        <p:spPr>
          <a:xfrm>
            <a:off x="4335546" y="1100512"/>
            <a:ext cx="1446176" cy="122573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" name="Google Shape;58;g32f796882da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825" y="2502724"/>
            <a:ext cx="1942325" cy="2269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" name="Google Shape;59;g32f796882da_0_11"/>
          <p:cNvSpPr txBox="1"/>
          <p:nvPr/>
        </p:nvSpPr>
        <p:spPr>
          <a:xfrm>
            <a:off x="509925" y="3373875"/>
            <a:ext cx="14010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CC0000"/>
                </a:solidFill>
              </a:rPr>
              <a:t>“Power up”</a:t>
            </a:r>
            <a:r>
              <a:rPr b="1" lang="en-US" sz="1000"/>
              <a:t> and “GND faced down”</a:t>
            </a:r>
            <a:endParaRPr b="1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066edf710_1_1"/>
          <p:cNvSpPr txBox="1"/>
          <p:nvPr>
            <p:ph type="title"/>
          </p:nvPr>
        </p:nvSpPr>
        <p:spPr>
          <a:xfrm>
            <a:off x="444875" y="471650"/>
            <a:ext cx="7831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FREE Review (Breadboard)</a:t>
            </a:r>
            <a:endParaRPr/>
          </a:p>
        </p:txBody>
      </p:sp>
      <p:pic>
        <p:nvPicPr>
          <p:cNvPr id="65" name="Google Shape;65;g33066edf710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450" y="1198725"/>
            <a:ext cx="1971500" cy="1145246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g33066edf710_1_1"/>
          <p:cNvSpPr txBox="1"/>
          <p:nvPr>
            <p:ph idx="1" type="body"/>
          </p:nvPr>
        </p:nvSpPr>
        <p:spPr>
          <a:xfrm>
            <a:off x="352875" y="1356075"/>
            <a:ext cx="417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Short circuit: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Most of the current takes the path with the least resistance and flows directly through component. 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>
                <a:solidFill>
                  <a:schemeClr val="dk1"/>
                </a:solidFill>
              </a:rPr>
              <a:t>Can cause burnouts or fires.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Space out your circuit on a breadboard. Isolate your voltage supply and ground connections and use insulated wires.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" name="Google Shape;67;g33066edf710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217" y="2469961"/>
            <a:ext cx="1895963" cy="221716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33066edf710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171" y="1581463"/>
            <a:ext cx="3186675" cy="2519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g33066edf710_1_7"/>
          <p:cNvSpPr txBox="1"/>
          <p:nvPr>
            <p:ph idx="1" type="body"/>
          </p:nvPr>
        </p:nvSpPr>
        <p:spPr>
          <a:xfrm>
            <a:off x="352875" y="1356075"/>
            <a:ext cx="463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Open </a:t>
            </a:r>
            <a:r>
              <a:rPr lang="en-US">
                <a:solidFill>
                  <a:schemeClr val="dk1"/>
                </a:solidFill>
              </a:rPr>
              <a:t>circuit: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Connection between high and low potential is severed, preventing current from flowing through the circuit. Results in no current or unusual signal readings.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Usually caused by misaligned pins, loose </a:t>
            </a:r>
            <a:r>
              <a:rPr lang="en-US">
                <a:solidFill>
                  <a:schemeClr val="dk1"/>
                </a:solidFill>
              </a:rPr>
              <a:t>wiring</a:t>
            </a:r>
            <a:r>
              <a:rPr lang="en-US">
                <a:solidFill>
                  <a:schemeClr val="dk1"/>
                </a:solidFill>
              </a:rPr>
              <a:t> connections, frayed wires.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Test your wires or components with a DMM </a:t>
            </a:r>
            <a:r>
              <a:rPr b="1" lang="en-US">
                <a:solidFill>
                  <a:schemeClr val="dk1"/>
                </a:solidFill>
              </a:rPr>
              <a:t>“</a:t>
            </a:r>
            <a:r>
              <a:rPr b="1" lang="en-US">
                <a:solidFill>
                  <a:schemeClr val="dk1"/>
                </a:solidFill>
              </a:rPr>
              <a:t>continuity test”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" name="Google Shape;74;g33066edf710_1_7"/>
          <p:cNvSpPr txBox="1"/>
          <p:nvPr>
            <p:ph type="title"/>
          </p:nvPr>
        </p:nvSpPr>
        <p:spPr>
          <a:xfrm>
            <a:off x="444875" y="471650"/>
            <a:ext cx="7831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FREE Review (Breadboard)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f9c0030d6_0_55"/>
          <p:cNvSpPr txBox="1"/>
          <p:nvPr>
            <p:ph type="title"/>
          </p:nvPr>
        </p:nvSpPr>
        <p:spPr>
          <a:xfrm>
            <a:off x="444875" y="471650"/>
            <a:ext cx="8279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FREE Review </a:t>
            </a:r>
            <a:r>
              <a:rPr lang="en-US"/>
              <a:t>(Programming with C)</a:t>
            </a:r>
            <a:r>
              <a:rPr lang="en-US"/>
              <a:t> </a:t>
            </a:r>
            <a:r>
              <a:rPr b="0" lang="en-US" sz="900">
                <a:solidFill>
                  <a:schemeClr val="dk1"/>
                </a:solidFill>
              </a:rPr>
              <a:t>Reference:</a:t>
            </a:r>
            <a:r>
              <a:rPr b="0" lang="en-US" sz="900">
                <a:solidFill>
                  <a:srgbClr val="38761D"/>
                </a:solidFill>
              </a:rPr>
              <a:t> </a:t>
            </a:r>
            <a:r>
              <a:rPr b="0" lang="en-US" sz="900">
                <a:solidFill>
                  <a:schemeClr val="dk1"/>
                </a:solidFill>
              </a:rPr>
              <a:t> </a:t>
            </a:r>
            <a:r>
              <a:rPr b="0" lang="en-US" sz="900" u="sng">
                <a:solidFill>
                  <a:schemeClr val="hlink"/>
                </a:solidFill>
                <a:hlinkClick r:id="rId3"/>
              </a:rPr>
              <a:t>Engineering Problem Solving with C</a:t>
            </a:r>
            <a:endParaRPr/>
          </a:p>
        </p:txBody>
      </p:sp>
      <p:sp>
        <p:nvSpPr>
          <p:cNvPr id="80" name="Google Shape;80;g32f9c0030d6_0_55"/>
          <p:cNvSpPr txBox="1"/>
          <p:nvPr>
            <p:ph idx="1" type="body"/>
          </p:nvPr>
        </p:nvSpPr>
        <p:spPr>
          <a:xfrm>
            <a:off x="352875" y="1356075"/>
            <a:ext cx="417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Application: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Data control structures (</a:t>
            </a:r>
            <a:r>
              <a:rPr b="1" lang="en-US">
                <a:solidFill>
                  <a:schemeClr val="dk1"/>
                </a:solidFill>
              </a:rPr>
              <a:t>sequence, selection, repetition)</a:t>
            </a:r>
            <a:r>
              <a:rPr lang="en-US">
                <a:solidFill>
                  <a:schemeClr val="dk1"/>
                </a:solidFill>
              </a:rPr>
              <a:t> outline how software commands hardware.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While loop: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“An </a:t>
            </a:r>
            <a:r>
              <a:rPr b="1" lang="en-US">
                <a:solidFill>
                  <a:schemeClr val="dk1"/>
                </a:solidFill>
              </a:rPr>
              <a:t>infinite loop</a:t>
            </a:r>
            <a:r>
              <a:rPr lang="en-US">
                <a:solidFill>
                  <a:schemeClr val="dk1"/>
                </a:solidFill>
              </a:rPr>
              <a:t> is generated if the condition in a while loop is always true”.</a:t>
            </a:r>
            <a:endParaRPr sz="600" u="sng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▶"/>
            </a:pPr>
            <a:r>
              <a:rPr lang="en-US">
                <a:solidFill>
                  <a:schemeClr val="dk1"/>
                </a:solidFill>
              </a:rPr>
              <a:t>Comments: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Single line comments:			Compound statement comments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8761D"/>
                </a:solidFill>
              </a:rPr>
              <a:t>        // </a:t>
            </a:r>
            <a:r>
              <a:rPr b="1" i="1" lang="en-US" sz="1000">
                <a:solidFill>
                  <a:srgbClr val="38761D"/>
                </a:solidFill>
              </a:rPr>
              <a:t>comment				</a:t>
            </a:r>
            <a:r>
              <a:rPr lang="en-US" sz="1000">
                <a:solidFill>
                  <a:srgbClr val="38761D"/>
                </a:solidFill>
              </a:rPr>
              <a:t>/* </a:t>
            </a:r>
            <a:r>
              <a:rPr b="1" i="1" lang="en-US" sz="1000">
                <a:solidFill>
                  <a:srgbClr val="38761D"/>
                </a:solidFill>
              </a:rPr>
              <a:t>comment1</a:t>
            </a:r>
            <a:endParaRPr b="1" i="1" sz="1000">
              <a:solidFill>
                <a:srgbClr val="38761D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solidFill>
                  <a:srgbClr val="38761D"/>
                </a:solidFill>
              </a:rPr>
              <a:t>				comment2</a:t>
            </a:r>
            <a:endParaRPr b="1" i="1" sz="1000">
              <a:solidFill>
                <a:srgbClr val="38761D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solidFill>
                  <a:srgbClr val="38761D"/>
                </a:solidFill>
              </a:rPr>
              <a:t>				comment3 </a:t>
            </a:r>
            <a:r>
              <a:rPr lang="en-US" sz="1000">
                <a:solidFill>
                  <a:srgbClr val="38761D"/>
                </a:solidFill>
              </a:rPr>
              <a:t>*/</a:t>
            </a:r>
            <a:endParaRPr sz="900">
              <a:solidFill>
                <a:srgbClr val="38761D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81" name="Google Shape;81;g32f9c0030d6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875" y="2139469"/>
            <a:ext cx="2796375" cy="150499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g32f9c0030d6_0_55"/>
          <p:cNvPicPr preferRelativeResize="0"/>
          <p:nvPr/>
        </p:nvPicPr>
        <p:blipFill rotWithShape="1">
          <a:blip r:embed="rId5">
            <a:alphaModFix/>
          </a:blip>
          <a:srcRect b="2404" l="28831" r="36469" t="10160"/>
          <a:stretch/>
        </p:blipFill>
        <p:spPr>
          <a:xfrm>
            <a:off x="4740300" y="1582400"/>
            <a:ext cx="1299525" cy="2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444875" y="471650"/>
            <a:ext cx="4279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Integrated Circuit (IC) Chips</a:t>
            </a:r>
            <a:endParaRPr/>
          </a:p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352873" y="1356075"/>
            <a:ext cx="4478733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/>
              <a:t>IC (Integrated Circuit) Chips</a:t>
            </a:r>
            <a:r>
              <a:rPr lang="en-US"/>
              <a:t> are small electronic circuits consisting of electrical components etched onto a semiconductor material (usually silicon).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lang="en-US">
                <a:solidFill>
                  <a:schemeClr val="dk1"/>
                </a:solidFill>
              </a:rPr>
              <a:t>There are many types of ICs that can handle </a:t>
            </a:r>
            <a:r>
              <a:rPr b="1" lang="en-US">
                <a:solidFill>
                  <a:schemeClr val="dk1"/>
                </a:solidFill>
              </a:rPr>
              <a:t>analog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b="1" lang="en-US">
                <a:solidFill>
                  <a:schemeClr val="dk1"/>
                </a:solidFill>
              </a:rPr>
              <a:t>digital</a:t>
            </a:r>
            <a:r>
              <a:rPr lang="en-US">
                <a:solidFill>
                  <a:schemeClr val="dk1"/>
                </a:solidFill>
              </a:rPr>
              <a:t>, or </a:t>
            </a:r>
            <a:r>
              <a:rPr b="1" lang="en-US">
                <a:solidFill>
                  <a:schemeClr val="dk1"/>
                </a:solidFill>
              </a:rPr>
              <a:t>mixed</a:t>
            </a:r>
            <a:r>
              <a:rPr lang="en-US">
                <a:solidFill>
                  <a:schemeClr val="dk1"/>
                </a:solidFill>
              </a:rPr>
              <a:t> (both) signals.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>
                <a:solidFill>
                  <a:schemeClr val="dk1"/>
                </a:solidFill>
              </a:rPr>
              <a:t>Digital ICs </a:t>
            </a:r>
            <a:r>
              <a:rPr lang="en-US">
                <a:solidFill>
                  <a:schemeClr val="dk1"/>
                </a:solidFill>
              </a:rPr>
              <a:t>are used for digital signal processing (DSP), digital logic, microcontrollers, etc.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100"/>
              <a:buChar char="▶"/>
            </a:pPr>
            <a:r>
              <a:rPr b="1" lang="en-US">
                <a:solidFill>
                  <a:schemeClr val="dk1"/>
                </a:solidFill>
              </a:rPr>
              <a:t>Analog ICs</a:t>
            </a:r>
            <a:r>
              <a:rPr lang="en-US">
                <a:solidFill>
                  <a:schemeClr val="dk1"/>
                </a:solidFill>
              </a:rPr>
              <a:t> are used for sensors, power management, processing continuous signals, etc.</a:t>
            </a:r>
            <a:endParaRPr b="1"/>
          </a:p>
        </p:txBody>
      </p:sp>
      <p:pic>
        <p:nvPicPr>
          <p:cNvPr descr="IC Package Types | DIP, SMD, QFP, BGA, SOP, SOT, SOIC" id="89" name="Google Shape;89;p4"/>
          <p:cNvPicPr preferRelativeResize="0"/>
          <p:nvPr/>
        </p:nvPicPr>
        <p:blipFill rotWithShape="1">
          <a:blip r:embed="rId3">
            <a:alphaModFix/>
          </a:blip>
          <a:srcRect b="2555" l="1199" r="1582" t="2082"/>
          <a:stretch/>
        </p:blipFill>
        <p:spPr>
          <a:xfrm>
            <a:off x="5332933" y="842963"/>
            <a:ext cx="3312303" cy="1542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grated Circuits - SparkFun Learn" id="90" name="Google Shape;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8339" y="2683476"/>
            <a:ext cx="2157601" cy="1487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grated Circuits - SparkFun Learn" id="91" name="Google Shape;9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0539" y="2519805"/>
            <a:ext cx="1562396" cy="18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EE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